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77" r:id="rId3"/>
    <p:sldId id="257" r:id="rId4"/>
    <p:sldId id="262" r:id="rId5"/>
    <p:sldId id="258" r:id="rId6"/>
    <p:sldId id="259" r:id="rId7"/>
    <p:sldId id="264" r:id="rId8"/>
    <p:sldId id="260" r:id="rId9"/>
    <p:sldId id="261" r:id="rId10"/>
    <p:sldId id="263" r:id="rId11"/>
    <p:sldId id="265" r:id="rId12"/>
    <p:sldId id="266" r:id="rId13"/>
    <p:sldId id="267" r:id="rId14"/>
    <p:sldId id="268" r:id="rId15"/>
    <p:sldId id="278" r:id="rId16"/>
    <p:sldId id="279" r:id="rId17"/>
    <p:sldId id="284" r:id="rId18"/>
    <p:sldId id="28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CE70D-9B7E-4FD6-AF6F-826320924BCF}" type="datetimeFigureOut">
              <a:rPr lang="ru-RU" smtClean="0"/>
              <a:t>ср 22.06.22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6D837-FDC1-499F-9626-E1041637F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83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535AC-194C-452D-830B-33D3BA56B634}" type="datetime1">
              <a:rPr lang="ru-RU" smtClean="0"/>
              <a:t>ср 22.06.22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A3F2-4059-40E0-8121-C5E245670842}" type="datetime1">
              <a:rPr lang="ru-RU" smtClean="0"/>
              <a:t>ср 22.06.22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83488-1447-4156-9EDA-38F91B64B342}" type="datetime1">
              <a:rPr lang="ru-RU" smtClean="0"/>
              <a:t>ср 22.06.22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8FBF9-C850-43FB-955D-BD4D79EA1384}" type="datetime1">
              <a:rPr lang="ru-RU" smtClean="0"/>
              <a:t>ср 22.06.22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2C1F-D124-4821-AC7C-DF51D3F486DD}" type="datetime1">
              <a:rPr lang="ru-RU" smtClean="0"/>
              <a:t>ср 22.06.22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5A987-45DA-4CCA-B7DA-8A11A7668398}" type="datetime1">
              <a:rPr lang="ru-RU" smtClean="0"/>
              <a:t>ср 22.06.22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59E6-DE20-4592-B6F4-D1F61794C5D0}" type="datetime1">
              <a:rPr lang="ru-RU" smtClean="0"/>
              <a:t>ср 22.06.22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96504-AC67-4DF5-B96F-80E2BD868243}" type="datetime1">
              <a:rPr lang="ru-RU" smtClean="0"/>
              <a:t>ср 22.06.22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E97F-F65D-41C3-882F-6138F45C8665}" type="datetime1">
              <a:rPr lang="ru-RU" smtClean="0"/>
              <a:t>ср 22.06.22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E5AC4-4CD7-41C9-BB51-C6F504D47517}" type="datetime1">
              <a:rPr lang="ru-RU" smtClean="0"/>
              <a:t>ср 22.06.22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C5F2D-26ED-4C85-AA05-6AB5CEE85F0E}" type="datetime1">
              <a:rPr lang="ru-RU" smtClean="0"/>
              <a:t>ср 22.06.22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F9F309-9690-42B5-A4D5-69DED9EBB406}" type="datetime1">
              <a:rPr lang="ru-RU" smtClean="0"/>
              <a:t>ср 22.06.22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026F80-152A-40EE-9B48-57B8172260D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242" y="2564904"/>
            <a:ext cx="8828724" cy="112474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/>
              </a:rPr>
              <a:t>Правила вида спорта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ru-RU" sz="3200" dirty="0" smtClean="0">
                <a:effectLst/>
              </a:rPr>
              <a:t>«</a:t>
            </a:r>
            <a:r>
              <a:rPr lang="ru-RU" sz="3200" dirty="0">
                <a:effectLst/>
              </a:rPr>
              <a:t>Спортивный туризм». </a:t>
            </a:r>
            <a:r>
              <a:rPr lang="ru-RU" sz="3200" dirty="0" smtClean="0">
                <a:effectLst/>
              </a:rPr>
              <a:t>          </a:t>
            </a:r>
            <a:r>
              <a:rPr lang="en-US" sz="3200" dirty="0" smtClean="0">
                <a:effectLst/>
              </a:rPr>
              <a:t/>
            </a:r>
            <a:br>
              <a:rPr lang="en-US" sz="3200" dirty="0" smtClean="0">
                <a:effectLst/>
              </a:rPr>
            </a:br>
            <a:r>
              <a:rPr lang="ru-RU" sz="3200" dirty="0" smtClean="0">
                <a:effectLst/>
              </a:rPr>
              <a:t>Степени </a:t>
            </a:r>
            <a:r>
              <a:rPr lang="ru-RU" sz="3200" dirty="0" smtClean="0">
                <a:effectLst/>
              </a:rPr>
              <a:t>и </a:t>
            </a:r>
            <a:r>
              <a:rPr lang="ru-RU" sz="3200" dirty="0">
                <a:effectLst/>
              </a:rPr>
              <a:t>категории сложности </a:t>
            </a:r>
            <a:r>
              <a:rPr lang="ru-RU" sz="3200" dirty="0" err="1" smtClean="0">
                <a:effectLst/>
              </a:rPr>
              <a:t>велопоходов</a:t>
            </a:r>
            <a:r>
              <a:rPr lang="ru-RU" sz="3200" dirty="0" smtClean="0">
                <a:effectLst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5445224"/>
            <a:ext cx="3284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Кадрачев Булат Сагитович</a:t>
            </a:r>
          </a:p>
          <a:p>
            <a:r>
              <a:rPr lang="ru-RU" i="1" dirty="0" smtClean="0"/>
              <a:t>член </a:t>
            </a:r>
            <a:r>
              <a:rPr lang="ru-RU" i="1" dirty="0" err="1" smtClean="0"/>
              <a:t>велокомиссии</a:t>
            </a:r>
            <a:r>
              <a:rPr lang="ru-RU" i="1" dirty="0" smtClean="0"/>
              <a:t> ФСТ </a:t>
            </a:r>
            <a:r>
              <a:rPr lang="ru-RU" i="1" dirty="0"/>
              <a:t>РБ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833" y="332656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Федерация спортивного туризма  </a:t>
            </a:r>
            <a:endParaRPr lang="en-US" sz="2400" i="1" dirty="0" smtClean="0"/>
          </a:p>
          <a:p>
            <a:pPr algn="ctr"/>
            <a:r>
              <a:rPr lang="ru-RU" sz="2400" i="1" dirty="0" smtClean="0"/>
              <a:t>Республики </a:t>
            </a:r>
            <a:r>
              <a:rPr lang="ru-RU" sz="2400" i="1" dirty="0" smtClean="0"/>
              <a:t>Башкортостан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23863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Data\Kadrachev_BS\Desktop\ууууу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65" y="1700705"/>
            <a:ext cx="9170865" cy="515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51520" y="1916832"/>
            <a:ext cx="2088232" cy="432048"/>
          </a:xfrm>
          <a:prstGeom prst="rect">
            <a:avLst/>
          </a:prstGeom>
        </p:spPr>
        <p:txBody>
          <a:bodyPr vert="horz">
            <a:normAutofit fontScale="3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5500" b="1" dirty="0"/>
              <a:t>Подъем (спуск</a:t>
            </a:r>
            <a:r>
              <a:rPr lang="ru-RU" sz="5500" b="1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907704" y="809828"/>
            <a:ext cx="5130602" cy="68594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ПП по характеру движения 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10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526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2132856"/>
            <a:ext cx="7776864" cy="316835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Для любого протяжённого препятствия существует ограничение </a:t>
            </a:r>
            <a:r>
              <a:rPr lang="ru-RU" sz="2000" dirty="0" err="1"/>
              <a:t>Lпп</a:t>
            </a:r>
            <a:r>
              <a:rPr lang="ru-RU" sz="2000" dirty="0"/>
              <a:t> ≥ 15 км</a:t>
            </a:r>
          </a:p>
          <a:p>
            <a:r>
              <a:rPr lang="ru-RU" sz="2000" dirty="0"/>
              <a:t> </a:t>
            </a:r>
          </a:p>
          <a:p>
            <a:r>
              <a:rPr lang="ru-RU" sz="2000" b="1" dirty="0"/>
              <a:t>КТ = </a:t>
            </a:r>
            <a:r>
              <a:rPr lang="ru-RU" sz="2000" b="1" dirty="0" err="1"/>
              <a:t>Кпр</a:t>
            </a:r>
            <a:r>
              <a:rPr lang="ru-RU" sz="2000" b="1" dirty="0"/>
              <a:t> * </a:t>
            </a:r>
            <a:r>
              <a:rPr lang="ru-RU" sz="2000" b="1" dirty="0" err="1"/>
              <a:t>Кпк</a:t>
            </a:r>
            <a:r>
              <a:rPr lang="ru-RU" sz="2000" b="1" dirty="0"/>
              <a:t> * </a:t>
            </a:r>
            <a:r>
              <a:rPr lang="ru-RU" sz="2000" b="1" dirty="0" err="1"/>
              <a:t>Кнв</a:t>
            </a:r>
            <a:r>
              <a:rPr lang="ru-RU" sz="2000" b="1" dirty="0"/>
              <a:t> * </a:t>
            </a:r>
            <a:r>
              <a:rPr lang="ru-RU" sz="2000" b="1" dirty="0" err="1"/>
              <a:t>Ккр</a:t>
            </a:r>
            <a:r>
              <a:rPr lang="ru-RU" sz="2000" b="1" dirty="0"/>
              <a:t> * </a:t>
            </a:r>
            <a:r>
              <a:rPr lang="ru-RU" sz="2000" b="1" dirty="0" err="1"/>
              <a:t>Кв</a:t>
            </a:r>
            <a:r>
              <a:rPr lang="ru-RU" sz="2000" b="1" dirty="0"/>
              <a:t> * СГ</a:t>
            </a:r>
            <a:r>
              <a:rPr lang="ru-RU" sz="2000" dirty="0"/>
              <a:t>, где </a:t>
            </a:r>
          </a:p>
          <a:p>
            <a:r>
              <a:rPr lang="ru-RU" sz="2000" b="1" dirty="0" err="1"/>
              <a:t>Кпр</a:t>
            </a:r>
            <a:r>
              <a:rPr lang="ru-RU" sz="2000" b="1" dirty="0"/>
              <a:t> </a:t>
            </a:r>
            <a:r>
              <a:rPr lang="ru-RU" sz="2000" dirty="0"/>
              <a:t>– коэффициент протяжённости;</a:t>
            </a:r>
          </a:p>
          <a:p>
            <a:r>
              <a:rPr lang="ru-RU" sz="2000" b="1" dirty="0" err="1"/>
              <a:t>Кпк</a:t>
            </a:r>
            <a:r>
              <a:rPr lang="ru-RU" sz="2000" b="1" dirty="0"/>
              <a:t> </a:t>
            </a:r>
            <a:r>
              <a:rPr lang="ru-RU" sz="2000" dirty="0"/>
              <a:t>– коэффициент покрытия;</a:t>
            </a:r>
          </a:p>
          <a:p>
            <a:r>
              <a:rPr lang="ru-RU" sz="2000" b="1" dirty="0" err="1"/>
              <a:t>Кнв</a:t>
            </a:r>
            <a:r>
              <a:rPr lang="ru-RU" sz="2000" b="1" dirty="0"/>
              <a:t> </a:t>
            </a:r>
            <a:r>
              <a:rPr lang="ru-RU" sz="2000" dirty="0"/>
              <a:t>– коэффициент набора высоты;</a:t>
            </a:r>
          </a:p>
          <a:p>
            <a:r>
              <a:rPr lang="ru-RU" sz="2000" b="1" dirty="0" err="1"/>
              <a:t>Ккр</a:t>
            </a:r>
            <a:r>
              <a:rPr lang="ru-RU" sz="2000" b="1" dirty="0"/>
              <a:t> </a:t>
            </a:r>
            <a:r>
              <a:rPr lang="ru-RU" sz="2000" dirty="0"/>
              <a:t>– коэффициент крутизны;</a:t>
            </a:r>
          </a:p>
          <a:p>
            <a:r>
              <a:rPr lang="ru-RU" sz="2000" b="1" dirty="0" err="1"/>
              <a:t>Кв</a:t>
            </a:r>
            <a:r>
              <a:rPr lang="ru-RU" sz="2000" b="1" dirty="0"/>
              <a:t> </a:t>
            </a:r>
            <a:r>
              <a:rPr lang="ru-RU" sz="2000" dirty="0"/>
              <a:t>– коэффициент высоты;</a:t>
            </a:r>
          </a:p>
          <a:p>
            <a:r>
              <a:rPr lang="ru-RU" sz="2000" b="1" dirty="0"/>
              <a:t>СГ </a:t>
            </a:r>
            <a:r>
              <a:rPr lang="ru-RU" sz="2000" dirty="0"/>
              <a:t>– сезонно-географический показатель.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754194" cy="623666"/>
          </a:xfrm>
        </p:spPr>
        <p:txBody>
          <a:bodyPr/>
          <a:lstStyle/>
          <a:p>
            <a:r>
              <a:rPr lang="ru-RU" sz="3200" dirty="0"/>
              <a:t>Сложность прохождения маршрута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11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1593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2276872"/>
            <a:ext cx="7499176" cy="3264768"/>
          </a:xfrm>
        </p:spPr>
        <p:txBody>
          <a:bodyPr>
            <a:normAutofit/>
          </a:bodyPr>
          <a:lstStyle/>
          <a:p>
            <a:r>
              <a:rPr lang="ru-RU" sz="1900" dirty="0"/>
              <a:t>Интенсивность прохождения маршрута определяется по формуле:</a:t>
            </a:r>
            <a:br>
              <a:rPr lang="ru-RU" sz="1900" dirty="0"/>
            </a:br>
            <a:r>
              <a:rPr lang="ru-RU" sz="1900" b="1" dirty="0"/>
              <a:t>(3) I = (</a:t>
            </a:r>
            <a:r>
              <a:rPr lang="ru-RU" sz="1900" b="1" dirty="0" err="1"/>
              <a:t>Lф</a:t>
            </a:r>
            <a:r>
              <a:rPr lang="ru-RU" sz="1900" b="1" dirty="0"/>
              <a:t>*</a:t>
            </a:r>
            <a:r>
              <a:rPr lang="ru-RU" sz="1900" b="1" dirty="0" err="1"/>
              <a:t>Кэп</a:t>
            </a:r>
            <a:r>
              <a:rPr lang="ru-RU" sz="1900" b="1" dirty="0"/>
              <a:t> + ЛП)*</a:t>
            </a:r>
            <a:r>
              <a:rPr lang="ru-RU" sz="1900" b="1" dirty="0" err="1"/>
              <a:t>Tн</a:t>
            </a:r>
            <a:r>
              <a:rPr lang="ru-RU" sz="1900" b="1" dirty="0"/>
              <a:t> / (</a:t>
            </a:r>
            <a:r>
              <a:rPr lang="ru-RU" sz="1900" b="1" dirty="0" err="1"/>
              <a:t>Tф</a:t>
            </a:r>
            <a:r>
              <a:rPr lang="ru-RU" sz="1900" b="1" dirty="0"/>
              <a:t>*</a:t>
            </a:r>
            <a:r>
              <a:rPr lang="ru-RU" sz="1900" b="1" dirty="0" err="1"/>
              <a:t>Lн</a:t>
            </a:r>
            <a:r>
              <a:rPr lang="ru-RU" sz="1900" b="1" dirty="0"/>
              <a:t>), </a:t>
            </a:r>
            <a:r>
              <a:rPr lang="ru-RU" sz="1900" dirty="0"/>
              <a:t>где</a:t>
            </a:r>
            <a:br>
              <a:rPr lang="ru-RU" sz="1900" dirty="0"/>
            </a:br>
            <a:r>
              <a:rPr lang="ru-RU" sz="1900" b="1" dirty="0" err="1"/>
              <a:t>Lф</a:t>
            </a:r>
            <a:r>
              <a:rPr lang="ru-RU" sz="1900" b="1" dirty="0"/>
              <a:t> – </a:t>
            </a:r>
            <a:r>
              <a:rPr lang="ru-RU" sz="1900" dirty="0"/>
              <a:t>фактическая протяженность маршрута, км;</a:t>
            </a:r>
            <a:br>
              <a:rPr lang="ru-RU" sz="1900" dirty="0"/>
            </a:br>
            <a:r>
              <a:rPr lang="ru-RU" sz="1900" b="1" dirty="0" err="1"/>
              <a:t>Lн</a:t>
            </a:r>
            <a:r>
              <a:rPr lang="ru-RU" sz="1900" b="1" dirty="0"/>
              <a:t> – </a:t>
            </a:r>
            <a:r>
              <a:rPr lang="ru-RU" sz="1900" dirty="0"/>
              <a:t>номинальная протяженность маршрута по таб. №1, км;</a:t>
            </a:r>
            <a:br>
              <a:rPr lang="ru-RU" sz="1900" dirty="0"/>
            </a:br>
            <a:r>
              <a:rPr lang="ru-RU" sz="1900" b="1" dirty="0" err="1"/>
              <a:t>Tф</a:t>
            </a:r>
            <a:r>
              <a:rPr lang="ru-RU" sz="1900" b="1" dirty="0"/>
              <a:t> – </a:t>
            </a:r>
            <a:r>
              <a:rPr lang="ru-RU" sz="1900" dirty="0"/>
              <a:t>фактическая продолжительность прохождения маршрута, дней;</a:t>
            </a:r>
            <a:br>
              <a:rPr lang="ru-RU" sz="1900" dirty="0"/>
            </a:br>
            <a:r>
              <a:rPr lang="ru-RU" sz="1900" b="1" dirty="0" err="1"/>
              <a:t>Tн</a:t>
            </a:r>
            <a:r>
              <a:rPr lang="ru-RU" sz="1900" b="1" dirty="0"/>
              <a:t> – </a:t>
            </a:r>
            <a:r>
              <a:rPr lang="ru-RU" sz="1900" dirty="0"/>
              <a:t>продолжительность похода по таб. №1, дней;</a:t>
            </a:r>
            <a:br>
              <a:rPr lang="ru-RU" sz="1900" dirty="0"/>
            </a:br>
            <a:r>
              <a:rPr lang="ru-RU" sz="1900" b="1" dirty="0" err="1"/>
              <a:t>Кэп</a:t>
            </a:r>
            <a:r>
              <a:rPr lang="ru-RU" sz="1900" b="1" dirty="0"/>
              <a:t> – </a:t>
            </a:r>
            <a:r>
              <a:rPr lang="ru-RU" sz="1900" dirty="0"/>
              <a:t>коэффициент эквивалентного пробега;</a:t>
            </a:r>
            <a:br>
              <a:rPr lang="ru-RU" sz="1900" dirty="0"/>
            </a:br>
            <a:r>
              <a:rPr lang="ru-RU" sz="1900" b="1" dirty="0"/>
              <a:t>ЛП – </a:t>
            </a:r>
            <a:r>
              <a:rPr lang="ru-RU" sz="1900" dirty="0"/>
              <a:t>локальные препятствия на маршруте.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12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5919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Data\Kadrachev_BS\Desktop\лп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2"/>
          <a:stretch/>
        </p:blipFill>
        <p:spPr bwMode="auto">
          <a:xfrm>
            <a:off x="251520" y="1052736"/>
            <a:ext cx="8635452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132856"/>
            <a:ext cx="7128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Переправы </a:t>
            </a:r>
            <a:r>
              <a:rPr lang="ru-RU" sz="2400" dirty="0"/>
              <a:t>(через водные преграды, сухие русла, овраги)</a:t>
            </a:r>
          </a:p>
          <a:p>
            <a:r>
              <a:rPr lang="ru-RU" sz="2400" dirty="0"/>
              <a:t>Каньоны (за каждые 100 м пути)</a:t>
            </a:r>
          </a:p>
          <a:p>
            <a:r>
              <a:rPr lang="ru-RU" sz="2400" dirty="0"/>
              <a:t>Спуски/подъемы (за каждые 100 м пути)</a:t>
            </a:r>
          </a:p>
          <a:p>
            <a:r>
              <a:rPr lang="ru-RU" sz="2400" dirty="0"/>
              <a:t>Спуски/подъемы (за каждые 100 м пути)</a:t>
            </a:r>
          </a:p>
          <a:p>
            <a:r>
              <a:rPr lang="ru-RU" sz="2400" dirty="0"/>
              <a:t>Осыпи, морены (за каждые 100 м пути)</a:t>
            </a:r>
          </a:p>
          <a:p>
            <a:r>
              <a:rPr lang="ru-RU" sz="2400" dirty="0"/>
              <a:t>Каменные завалы (за каждый случай)</a:t>
            </a:r>
          </a:p>
          <a:p>
            <a:r>
              <a:rPr lang="ru-RU" sz="2400" dirty="0"/>
              <a:t>Пески (за каждые 100 м пути)</a:t>
            </a:r>
          </a:p>
          <a:p>
            <a:r>
              <a:rPr lang="ru-RU" sz="2400" dirty="0"/>
              <a:t>Растительный покров (за каждые 100 м пути)</a:t>
            </a:r>
          </a:p>
          <a:p>
            <a:r>
              <a:rPr lang="ru-RU" sz="2400" dirty="0"/>
              <a:t>Прочие локальные препятствия на маршруте (за каждый случай)</a:t>
            </a:r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67544" y="391563"/>
            <a:ext cx="7754194" cy="623666"/>
          </a:xfrm>
        </p:spPr>
        <p:txBody>
          <a:bodyPr/>
          <a:lstStyle/>
          <a:p>
            <a:r>
              <a:rPr lang="ru-RU" sz="3200" dirty="0"/>
              <a:t>Локальные препятствия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13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1580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765" b="11632"/>
          <a:stretch/>
        </p:blipFill>
        <p:spPr>
          <a:xfrm>
            <a:off x="8136" y="1412777"/>
            <a:ext cx="9135864" cy="5445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6264696" cy="516776"/>
          </a:xfrm>
        </p:spPr>
        <p:txBody>
          <a:bodyPr/>
          <a:lstStyle/>
          <a:p>
            <a:r>
              <a:rPr lang="ru-RU" sz="2000" b="1" dirty="0"/>
              <a:t>Определение автономности прохождения маршрута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9652" y="2708920"/>
            <a:ext cx="8892480" cy="4032448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/>
              <a:t>Неавтономные </a:t>
            </a:r>
            <a:r>
              <a:rPr lang="ru-RU" sz="1800" b="1" dirty="0"/>
              <a:t>участки маршрута - А = 0,5</a:t>
            </a:r>
            <a:r>
              <a:rPr lang="ru-RU" sz="1800" dirty="0"/>
              <a:t>.</a:t>
            </a:r>
          </a:p>
          <a:p>
            <a:r>
              <a:rPr lang="ru-RU" sz="1800" dirty="0"/>
              <a:t>Для случаев использования наемных носильщиков, механических, гужевых и т.п. транспортных средств сопровождения и </a:t>
            </a:r>
            <a:r>
              <a:rPr lang="ru-RU" sz="1800" dirty="0" err="1"/>
              <a:t>проброски</a:t>
            </a:r>
            <a:r>
              <a:rPr lang="ru-RU" sz="1800" dirty="0"/>
              <a:t> по маршруту или отсутствием полевых ночлегов.</a:t>
            </a:r>
          </a:p>
          <a:p>
            <a:r>
              <a:rPr lang="ru-RU" sz="1800" b="1" dirty="0"/>
              <a:t>Низкая степень автономности - А = 0,8</a:t>
            </a:r>
            <a:r>
              <a:rPr lang="ru-RU" sz="1800" dirty="0"/>
              <a:t>.</a:t>
            </a:r>
          </a:p>
          <a:p>
            <a:r>
              <a:rPr lang="ru-RU" sz="1800" dirty="0"/>
              <a:t>Количество населенных пунктов один и более на каждые 24 часа прохождения участка маршрута.</a:t>
            </a:r>
            <a:br>
              <a:rPr lang="ru-RU" sz="1800" dirty="0"/>
            </a:br>
            <a:r>
              <a:rPr lang="ru-RU" sz="1800" b="1" dirty="0"/>
              <a:t>Средняя степень автономности - А = 0,7 + T/ 200</a:t>
            </a:r>
            <a:endParaRPr lang="ru-RU" sz="1800" dirty="0"/>
          </a:p>
          <a:p>
            <a:r>
              <a:rPr lang="ru-RU" sz="1800" dirty="0"/>
              <a:t>Количество автономного времени (Т) на участке от одного населенного пункта до другого</a:t>
            </a:r>
          </a:p>
          <a:p>
            <a:r>
              <a:rPr lang="ru-RU" sz="1800" dirty="0"/>
              <a:t>составляет от 25 до 240 часов.</a:t>
            </a:r>
          </a:p>
          <a:p>
            <a:r>
              <a:rPr lang="ru-RU" sz="1800" b="1" dirty="0"/>
              <a:t>Высокая степень автономности - А = 2,0</a:t>
            </a:r>
            <a:r>
              <a:rPr lang="ru-RU" sz="1800" dirty="0"/>
              <a:t>.</a:t>
            </a:r>
          </a:p>
          <a:p>
            <a:r>
              <a:rPr lang="ru-RU" sz="1800" dirty="0"/>
              <a:t>Количество автономного времени на участке от одного населенного пункта до другого составляет более 240 часов.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14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4532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62"/>
          <a:stretch/>
        </p:blipFill>
        <p:spPr>
          <a:xfrm>
            <a:off x="-1" y="1484784"/>
            <a:ext cx="9144001" cy="5373216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1600" smtClean="0">
                <a:solidFill>
                  <a:schemeClr val="bg1"/>
                </a:solidFill>
              </a:rPr>
              <a:t>15</a:t>
            </a:fld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188640"/>
            <a:ext cx="8638728" cy="91169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6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 smtClean="0"/>
              <a:t>Велосипедный туристский спортивный маршрут</a:t>
            </a:r>
            <a:br>
              <a:rPr lang="ru-RU" sz="1800" dirty="0" smtClean="0"/>
            </a:br>
            <a:r>
              <a:rPr lang="ru-RU" sz="1800" dirty="0" smtClean="0"/>
              <a:t>1 категории сложности по Крыму, совершенном группой туристов г. Уфа </a:t>
            </a:r>
            <a:endParaRPr lang="en-US" sz="1800" dirty="0" smtClean="0"/>
          </a:p>
          <a:p>
            <a:pPr algn="ctr"/>
            <a:r>
              <a:rPr lang="ru-RU" sz="1800" dirty="0" smtClean="0"/>
              <a:t>в </a:t>
            </a:r>
            <a:r>
              <a:rPr lang="ru-RU" sz="1800" dirty="0" smtClean="0"/>
              <a:t>период с  7 мая по 12 мая 2021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366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2" b="3598"/>
          <a:stretch/>
        </p:blipFill>
        <p:spPr>
          <a:xfrm>
            <a:off x="2051720" y="1196751"/>
            <a:ext cx="7092280" cy="56612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2878088" cy="623666"/>
          </a:xfrm>
        </p:spPr>
        <p:txBody>
          <a:bodyPr/>
          <a:lstStyle/>
          <a:p>
            <a:r>
              <a:rPr lang="ru-RU" b="1" dirty="0"/>
              <a:t>СХЕМА МАРШРУТА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316416" y="6459777"/>
            <a:ext cx="762000" cy="365125"/>
          </a:xfrm>
        </p:spPr>
        <p:txBody>
          <a:bodyPr/>
          <a:lstStyle/>
          <a:p>
            <a:fld id="{7C026F80-152A-40EE-9B48-57B8172260D5}" type="slidenum">
              <a:rPr lang="ru-RU" sz="1600" smtClean="0">
                <a:solidFill>
                  <a:schemeClr val="bg1"/>
                </a:solidFill>
              </a:rPr>
              <a:t>16</a:t>
            </a:fld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" y="1196751"/>
            <a:ext cx="3777341" cy="566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08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6" r="18373" b="176"/>
          <a:stretch/>
        </p:blipFill>
        <p:spPr>
          <a:xfrm>
            <a:off x="0" y="620688"/>
            <a:ext cx="9144000" cy="623731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17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982544" cy="360040"/>
          </a:xfrm>
        </p:spPr>
        <p:txBody>
          <a:bodyPr/>
          <a:lstStyle/>
          <a:p>
            <a:pPr algn="ctr"/>
            <a:r>
              <a:rPr lang="ru-RU" sz="2000" b="1" dirty="0"/>
              <a:t>Препятствия, определяющие категорию сложности </a:t>
            </a:r>
            <a:r>
              <a:rPr lang="ru-RU" sz="2000" b="1" dirty="0" smtClean="0"/>
              <a:t>маршрута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67551"/>
              </p:ext>
            </p:extLst>
          </p:nvPr>
        </p:nvGraphicFramePr>
        <p:xfrm>
          <a:off x="899592" y="2204864"/>
          <a:ext cx="7416824" cy="2987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5798"/>
                <a:gridCol w="1369845"/>
                <a:gridCol w="3431181"/>
              </a:tblGrid>
              <a:tr h="4217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  трудности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Предположительные характеристики препятствия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Предущельное</a:t>
                      </a:r>
                      <a:r>
                        <a:rPr lang="ru-RU" sz="1400" dirty="0">
                          <a:effectLst/>
                        </a:rPr>
                        <a:t> – Большое Садовое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вторая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Протяженность 16 км, </a:t>
                      </a:r>
                      <a:endParaRPr lang="ru-RU" sz="1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набор высоты на участке 0 м. </a:t>
                      </a:r>
                      <a:endParaRPr lang="ru-RU" sz="1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набор высоты </a:t>
                      </a:r>
                      <a:r>
                        <a:rPr lang="en-US" sz="1400" dirty="0">
                          <a:effectLst/>
                        </a:rPr>
                        <a:t>45</a:t>
                      </a:r>
                      <a:r>
                        <a:rPr lang="ru-RU" sz="1400" dirty="0">
                          <a:effectLst/>
                        </a:rPr>
                        <a:t>0 м.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Голубинка – Передовое (через Кабаний перевал)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вторая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Протяженность 17 км, </a:t>
                      </a:r>
                      <a:endParaRPr lang="ru-RU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Набор высоты на участке -160 м. </a:t>
                      </a:r>
                      <a:endParaRPr lang="ru-RU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Общий набор высоты </a:t>
                      </a:r>
                      <a:r>
                        <a:rPr lang="en-US" sz="1400">
                          <a:effectLst/>
                        </a:rPr>
                        <a:t>600</a:t>
                      </a:r>
                      <a:r>
                        <a:rPr lang="ru-RU" sz="1400">
                          <a:effectLst/>
                        </a:rPr>
                        <a:t> м.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 Скельской пещеры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первая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Протяженность 25 км, </a:t>
                      </a:r>
                      <a:endParaRPr lang="ru-RU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Набор высоты 0 м. </a:t>
                      </a:r>
                      <a:endParaRPr lang="ru-RU" sz="17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Общий набор высоты 300 м.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2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Старое Севастопольское Шоссе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первая</a:t>
                      </a:r>
                      <a:endParaRPr lang="ru-RU" sz="17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Протяженность 20  км, </a:t>
                      </a:r>
                      <a:endParaRPr lang="ru-RU" sz="1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Набор высоты на участке -200 м. </a:t>
                      </a:r>
                      <a:endParaRPr lang="ru-RU" sz="17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Общий набор высоты 1000 м.</a:t>
                      </a:r>
                      <a:endParaRPr lang="ru-RU" sz="17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4896" marR="9489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622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8209399"/>
              </p:ext>
            </p:extLst>
          </p:nvPr>
        </p:nvGraphicFramePr>
        <p:xfrm>
          <a:off x="4427984" y="1052736"/>
          <a:ext cx="4716016" cy="58218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52338"/>
                <a:gridCol w="464699"/>
                <a:gridCol w="2545156"/>
                <a:gridCol w="288193"/>
                <a:gridCol w="665630"/>
              </a:tblGrid>
              <a:tr h="62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</a:t>
                      </a:r>
                      <a:endParaRPr lang="ru-RU" sz="8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Дни пути</a:t>
                      </a:r>
                      <a:endParaRPr lang="ru-RU" sz="8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Участки маршрута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</a:t>
                      </a:r>
                      <a:r>
                        <a:rPr lang="en-US" sz="1000">
                          <a:effectLst/>
                        </a:rPr>
                        <a:t>м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Способы передвижения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413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 Уфа –  Москва (транзит) – Аэропорт г. Симферополь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Самолет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44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Аэропорт г. Симферополь – железнодорожный вокзал г. Симферополь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Вело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44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железнодорожный вокзал г. Симферополь – железнодорожный вокзал г. Бахчисарай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ЖД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448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07.05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железнодорожный вокзал г. Бахчисарай – Чуфут-Кале – Предущельное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Вело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62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08.05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Предущельное – Малое Садовое – Большое Садовое – Залесное – Эски-Кермен – Терновка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42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Вело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620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09.05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Терновка – Ходжа Сала – Новоульяновка – Нижная Голубинка – Голубинка – Новополье – Передовое – водопад Козырёк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Вело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1034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Водопад Козырёк – Передовое – Широкое – Орлиное – Скельская Пещера – Орлиное – Байдарские ворота – Старое Севастопольское Шоссе – Оползневое – Симеиз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Вело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413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Симеиз – Алупка – Кореиз – Гаспра – Ореанда – Ливадия - Ялта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Вело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319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Ялта – Аэропорт г. Симферополь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Такси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  <a:tr h="413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12.05</a:t>
                      </a:r>
                      <a:r>
                        <a:rPr lang="en-US" sz="1000">
                          <a:effectLst/>
                        </a:rPr>
                        <a:t>.2021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Аэропорт г. Симферополь –  Москва (транзит) – г. Уфа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Самолет</a:t>
                      </a:r>
                      <a:endParaRPr lang="ru-RU" sz="800" dirty="0">
                        <a:effectLst/>
                        <a:latin typeface="Arial"/>
                        <a:ea typeface="SimSun"/>
                        <a:cs typeface="Times New Roman"/>
                      </a:endParaRPr>
                    </a:p>
                  </a:txBody>
                  <a:tcPr marL="36309" marR="36309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04664"/>
            <a:ext cx="4534272" cy="407642"/>
          </a:xfrm>
        </p:spPr>
        <p:txBody>
          <a:bodyPr/>
          <a:lstStyle/>
          <a:p>
            <a:r>
              <a:rPr lang="ru-RU" sz="1800" b="1" cap="all" dirty="0"/>
              <a:t>График движения группы по маршруту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76456" y="6492875"/>
            <a:ext cx="380479" cy="365125"/>
          </a:xfrm>
        </p:spPr>
        <p:txBody>
          <a:bodyPr/>
          <a:lstStyle/>
          <a:p>
            <a:fld id="{7C026F80-152A-40EE-9B48-57B8172260D5}" type="slidenum">
              <a:rPr lang="ru-RU" smtClean="0"/>
              <a:t>18</a:t>
            </a:fld>
            <a:endParaRPr lang="ru-RU" dirty="0"/>
          </a:p>
        </p:txBody>
      </p:sp>
      <p:pic>
        <p:nvPicPr>
          <p:cNvPr id="4098" name="Picture 2" descr="https://lh3.googleusercontent.com/pw/AM-JKLXDJtUqLUuaEAAle9QUJq96IzND-VhJDkL-OE2tqYf5lo9T_E0l0vQ7X93Hie8MpJiJRS-jASUEW3K2niauSCahgVsXdftc0nyedBOZe7IKy9P5Sz21K_KJ5xAZJz0b5nzACG5YbkvZApAWgWGvibIHlw=w668-h890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357209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211669"/>
            <a:ext cx="4357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Итого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активными способами передвижения: 237  км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5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048672" cy="51529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19</a:t>
            </a:fld>
            <a:endParaRPr lang="ru-RU" sz="2400" dirty="0"/>
          </a:p>
        </p:txBody>
      </p:sp>
      <p:pic>
        <p:nvPicPr>
          <p:cNvPr id="5122" name="Picture 2" descr="https://lh3.googleusercontent.com/pw/AM-JKLWvxoRBWSSLfos8H0ud2aODOHz0JaVpzuiP35IZQGuAPIM-q3NP2cVTl1vyk57Y9lOpjvoWZYsx4rfSFJAOyYNruyv9DO7UpVv4vugtx-5rHDNJEuLDVAvIvmxHa-PgBFSIefqxwJ0iGssex6RrCg4b=w501-h890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2"/>
          <a:stretch/>
        </p:blipFill>
        <p:spPr bwMode="auto">
          <a:xfrm>
            <a:off x="0" y="952107"/>
            <a:ext cx="4772025" cy="590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02814" y="952107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Сумма баллов за протяженные </a:t>
            </a:r>
            <a:r>
              <a:rPr lang="ru-RU" dirty="0" smtClean="0"/>
              <a:t>препятствия 7,4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02814" y="1772816"/>
            <a:ext cx="424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Локальные препятствия отсутствовали </a:t>
            </a:r>
            <a:r>
              <a:rPr lang="ru-RU" b="1" dirty="0"/>
              <a:t>ЛП = 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5849" y="2636912"/>
            <a:ext cx="3596591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Интенсивность прохождения </a:t>
            </a:r>
            <a:r>
              <a:rPr lang="ru-RU" dirty="0" smtClean="0"/>
              <a:t>маршрута </a:t>
            </a:r>
            <a:r>
              <a:rPr lang="ru-RU" b="1" dirty="0"/>
              <a:t>0,72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432200"/>
            <a:ext cx="299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Автономность похода: 0.70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3156" y="3905053"/>
            <a:ext cx="43408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b="1" dirty="0"/>
              <a:t>Итоговый расчет Категории сложности – КС</a:t>
            </a:r>
          </a:p>
          <a:p>
            <a:r>
              <a:rPr lang="ru-RU" b="1" dirty="0"/>
              <a:t>КС = S*I*A =</a:t>
            </a:r>
            <a:r>
              <a:rPr lang="ru-RU" dirty="0"/>
              <a:t>7,4*0,72*0,7 = </a:t>
            </a:r>
            <a:r>
              <a:rPr lang="ru-RU" b="1" dirty="0"/>
              <a:t>3,72 балла,</a:t>
            </a:r>
            <a:r>
              <a:rPr lang="ru-RU" dirty="0"/>
              <a:t> что соответствует </a:t>
            </a:r>
            <a:r>
              <a:rPr lang="ru-RU" b="1" dirty="0"/>
              <a:t>1 категории сложности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383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7"/>
          <a:stretch/>
        </p:blipFill>
        <p:spPr bwMode="auto">
          <a:xfrm>
            <a:off x="683568" y="1556792"/>
            <a:ext cx="783692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2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6770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5408"/>
            <a:ext cx="5842992" cy="434312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Общие требования к составу группы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37" y="565360"/>
            <a:ext cx="8703659" cy="631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3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557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0"/>
          <a:stretch/>
        </p:blipFill>
        <p:spPr bwMode="auto">
          <a:xfrm>
            <a:off x="0" y="1770743"/>
            <a:ext cx="9144000" cy="50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865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Нормы и условия выполнения для присвоения спортивных разрядов</a:t>
            </a:r>
            <a:endParaRPr lang="ru-RU" sz="28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4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52085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08720"/>
            <a:ext cx="6707088" cy="436628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Параметры велосипедного туристского маршрута</a:t>
            </a:r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"/>
          <a:stretch/>
        </p:blipFill>
        <p:spPr bwMode="auto">
          <a:xfrm>
            <a:off x="107504" y="2252663"/>
            <a:ext cx="8955296" cy="386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5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25058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Категория сложности велосипедного маршрута – комплексный показатель, включающий в</a:t>
            </a:r>
          </a:p>
          <a:p>
            <a:r>
              <a:rPr lang="ru-RU" dirty="0"/>
              <a:t>себя количественную оценку следующих параметров маршрута:</a:t>
            </a:r>
          </a:p>
          <a:p>
            <a:r>
              <a:rPr lang="ru-RU" b="1" dirty="0"/>
              <a:t>L </a:t>
            </a:r>
            <a:r>
              <a:rPr lang="ru-RU" dirty="0"/>
              <a:t>– протяженность маршрута;</a:t>
            </a:r>
          </a:p>
          <a:p>
            <a:r>
              <a:rPr lang="ru-RU" b="1" dirty="0"/>
              <a:t>Т </a:t>
            </a:r>
            <a:r>
              <a:rPr lang="ru-RU" dirty="0"/>
              <a:t>– продолжительность прохождения маршрута;</a:t>
            </a:r>
          </a:p>
          <a:p>
            <a:r>
              <a:rPr lang="ru-RU" b="1" dirty="0"/>
              <a:t>ЛП </a:t>
            </a:r>
            <a:r>
              <a:rPr lang="ru-RU" dirty="0"/>
              <a:t>– локальные препятствия на маршруте;</a:t>
            </a:r>
          </a:p>
          <a:p>
            <a:r>
              <a:rPr lang="ru-RU" b="1" dirty="0"/>
              <a:t>ПП </a:t>
            </a:r>
            <a:r>
              <a:rPr lang="ru-RU" dirty="0"/>
              <a:t>– протяженные препятствия на маршруте;</a:t>
            </a:r>
          </a:p>
          <a:p>
            <a:r>
              <a:rPr lang="ru-RU" b="1" dirty="0"/>
              <a:t>S (КТ</a:t>
            </a:r>
            <a:r>
              <a:rPr lang="ru-RU" dirty="0"/>
              <a:t> )</a:t>
            </a:r>
            <a:r>
              <a:rPr lang="ru-RU" b="1" dirty="0"/>
              <a:t> – </a:t>
            </a:r>
            <a:r>
              <a:rPr lang="ru-RU" dirty="0"/>
              <a:t>показатель сложности маршрута;</a:t>
            </a:r>
          </a:p>
          <a:p>
            <a:r>
              <a:rPr lang="ru-RU" b="1" dirty="0"/>
              <a:t>I </a:t>
            </a:r>
            <a:r>
              <a:rPr lang="ru-RU" dirty="0"/>
              <a:t>– показатель интенсивности прохождения маршрута;</a:t>
            </a:r>
          </a:p>
          <a:p>
            <a:r>
              <a:rPr lang="ru-RU" b="1" dirty="0"/>
              <a:t>А </a:t>
            </a:r>
            <a:r>
              <a:rPr lang="ru-RU" dirty="0"/>
              <a:t>– показатель автономности маршрута.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6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603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Data\Kadrachev_BS\Desktop\IMG_20210717_1200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3" r="26424"/>
          <a:stretch/>
        </p:blipFill>
        <p:spPr bwMode="auto">
          <a:xfrm>
            <a:off x="-15641" y="1538514"/>
            <a:ext cx="9159641" cy="531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832648" cy="9019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Протяженные препятствия </a:t>
            </a:r>
            <a:r>
              <a:rPr lang="ru-RU" sz="3200" dirty="0"/>
              <a:t>по характеру движения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38514"/>
            <a:ext cx="2818656" cy="77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Равнинные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7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306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Data\Kadrachev_BS\Desktop\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2656"/>
            <a:ext cx="9167393" cy="515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04094" y="309903"/>
            <a:ext cx="5130602" cy="68594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ПП по характеру движения </a:t>
            </a:r>
            <a:endParaRPr lang="ru-RU" sz="3200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07504" y="1772816"/>
            <a:ext cx="2088232" cy="432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Перевал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z="2400" smtClean="0"/>
              <a:t>8</a:t>
            </a:fld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40090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Data\Kadrachev_BS\Desktop\у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3717"/>
            <a:ext cx="9143999" cy="51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t="32443" r="14286" b="35115"/>
          <a:stretch/>
        </p:blipFill>
        <p:spPr>
          <a:xfrm>
            <a:off x="7691092" y="230317"/>
            <a:ext cx="1497804" cy="473079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79512" y="1987533"/>
            <a:ext cx="2088232" cy="43204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/>
              <a:t>Траверс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835696" y="925788"/>
            <a:ext cx="5130602" cy="685945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ПП по характеру движения </a:t>
            </a:r>
            <a:endParaRPr lang="ru-RU" sz="3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26F80-152A-40EE-9B48-57B8172260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925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796</TotalTime>
  <Words>647</Words>
  <Application>Microsoft Office PowerPoint</Application>
  <PresentationFormat>Экран (4:3)</PresentationFormat>
  <Paragraphs>165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Правила вида спорта  «Спортивный туризм».            Степени и категории сложности велопоходов </vt:lpstr>
      <vt:lpstr>Презентация PowerPoint</vt:lpstr>
      <vt:lpstr>Общие требования к составу группы</vt:lpstr>
      <vt:lpstr>Нормы и условия выполнения для присвоения спортивных разрядов</vt:lpstr>
      <vt:lpstr>Параметры велосипедного туристского маршрута</vt:lpstr>
      <vt:lpstr>Презентация PowerPoint</vt:lpstr>
      <vt:lpstr>Протяженные препятствия по характеру движения </vt:lpstr>
      <vt:lpstr>Презентация PowerPoint</vt:lpstr>
      <vt:lpstr>Презентация PowerPoint</vt:lpstr>
      <vt:lpstr>Презентация PowerPoint</vt:lpstr>
      <vt:lpstr>Сложность прохождения маршрута</vt:lpstr>
      <vt:lpstr>Презентация PowerPoint</vt:lpstr>
      <vt:lpstr>Локальные препятствия</vt:lpstr>
      <vt:lpstr>Определение автономности прохождения маршрута</vt:lpstr>
      <vt:lpstr>Презентация PowerPoint</vt:lpstr>
      <vt:lpstr>СХЕМА МАРШРУТА</vt:lpstr>
      <vt:lpstr>Препятствия, определяющие категорию сложности маршрута</vt:lpstr>
      <vt:lpstr>График движения группы по маршруту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Булат Кадрачев</dc:creator>
  <cp:lastModifiedBy>Пользователь</cp:lastModifiedBy>
  <cp:revision>35</cp:revision>
  <dcterms:created xsi:type="dcterms:W3CDTF">2020-09-30T14:16:22Z</dcterms:created>
  <dcterms:modified xsi:type="dcterms:W3CDTF">2022-06-22T05:36:56Z</dcterms:modified>
</cp:coreProperties>
</file>